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2" r:id="rId6"/>
    <p:sldId id="266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2B25"/>
    <a:srgbClr val="407EB2"/>
    <a:srgbClr val="37A9CD"/>
    <a:srgbClr val="2A8AA8"/>
    <a:srgbClr val="14A8D6"/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277" autoAdjust="0"/>
    <p:restoredTop sz="89427" autoAdjust="0"/>
  </p:normalViewPr>
  <p:slideViewPr>
    <p:cSldViewPr>
      <p:cViewPr varScale="1">
        <p:scale>
          <a:sx n="73" d="100"/>
          <a:sy n="73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ey\Desktop\medexindex\&#1053;&#1086;&#1074;&#1072;&#1103;%20&#1087;&#1072;&#1087;&#1082;&#1072;\&#1076;&#1080;&#1072;&#1075;&#1088;&#1072;&#1084;&#1099;%2030.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ey\Desktop\medexindex\&#1053;&#1086;&#1074;&#1072;&#1103;%20&#1087;&#1072;&#1087;&#1082;&#1072;\&#1076;&#1080;&#1072;&#1075;&#1088;&#1072;&#1084;&#1099;%2030.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Лист2!$B$21:$B$26</c:f>
              <c:strCache>
                <c:ptCount val="6"/>
                <c:pt idx="0">
                  <c:v>хірург</c:v>
                </c:pt>
                <c:pt idx="1">
                  <c:v>торакальний хірург</c:v>
                </c:pt>
                <c:pt idx="2">
                  <c:v>гастроентеролог </c:v>
                </c:pt>
                <c:pt idx="3">
                  <c:v>ендоскопіст</c:v>
                </c:pt>
                <c:pt idx="4">
                  <c:v>анестезіолог</c:v>
                </c:pt>
                <c:pt idx="5">
                  <c:v>інші спеціальності
 (кардіохірург, онкохірург, пульмонолог, терапевт, фтизіатр, сімейний лікар тощо)</c:v>
                </c:pt>
              </c:strCache>
            </c:strRef>
          </c:cat>
          <c:val>
            <c:numRef>
              <c:f>Лист2!$C$21:$C$26</c:f>
              <c:numCache>
                <c:formatCode>General</c:formatCode>
                <c:ptCount val="6"/>
                <c:pt idx="0">
                  <c:v>179</c:v>
                </c:pt>
                <c:pt idx="1">
                  <c:v>23</c:v>
                </c:pt>
                <c:pt idx="2">
                  <c:v>14</c:v>
                </c:pt>
                <c:pt idx="3">
                  <c:v>13</c:v>
                </c:pt>
                <c:pt idx="4">
                  <c:v>11</c:v>
                </c:pt>
                <c:pt idx="5">
                  <c:v>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551156777107429"/>
          <c:y val="8.6807879787994245E-5"/>
          <c:w val="0.3801746039098845"/>
          <c:h val="0.98550843910694941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4"/>
              <c:layout>
                <c:manualLayout>
                  <c:x val="4.5739576411001466E-4"/>
                  <c:y val="4.7393777354722513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Лист2!$B$2:$B$6</c:f>
              <c:strCache>
                <c:ptCount val="5"/>
                <c:pt idx="0">
                  <c:v>Львівська область</c:v>
                </c:pt>
                <c:pt idx="1">
                  <c:v>Тернопільська область</c:v>
                </c:pt>
                <c:pt idx="2">
                  <c:v>Івано-Франківська область</c:v>
                </c:pt>
                <c:pt idx="3">
                  <c:v>Волинська область</c:v>
                </c:pt>
                <c:pt idx="4">
                  <c:v>Рівненська область</c:v>
                </c:pt>
              </c:strCache>
            </c:strRef>
          </c:cat>
          <c:val>
            <c:numRef>
              <c:f>Лист2!$C$2:$C$6</c:f>
              <c:numCache>
                <c:formatCode>General</c:formatCode>
                <c:ptCount val="5"/>
                <c:pt idx="0">
                  <c:v>167</c:v>
                </c:pt>
                <c:pt idx="1">
                  <c:v>40</c:v>
                </c:pt>
                <c:pt idx="2">
                  <c:v>23</c:v>
                </c:pt>
                <c:pt idx="3">
                  <c:v>16</c:v>
                </c:pt>
                <c:pt idx="4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A9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603" y="0"/>
            <a:ext cx="91986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858016" y="214290"/>
            <a:ext cx="1571636" cy="1015663"/>
          </a:xfrm>
          <a:prstGeom prst="rect">
            <a:avLst/>
          </a:prstGeom>
          <a:ln>
            <a:solidFill>
              <a:schemeClr val="bg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ЗВІТ</a:t>
            </a:r>
            <a:endParaRPr lang="uk-UA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4929198"/>
            <a:ext cx="607219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30 СІЧНЯ 2020  </a:t>
            </a:r>
            <a:r>
              <a:rPr lang="es-EC" sz="3600" b="1" dirty="0" smtClean="0">
                <a:solidFill>
                  <a:schemeClr val="bg1"/>
                </a:solidFill>
              </a:rPr>
              <a:t>|  </a:t>
            </a:r>
            <a:r>
              <a:rPr lang="ru-RU" sz="3600" b="1" dirty="0" smtClean="0">
                <a:solidFill>
                  <a:schemeClr val="bg1"/>
                </a:solidFill>
              </a:rPr>
              <a:t>ЛЬВІВ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52B25"/>
                </a:solidFill>
              </a:rPr>
              <a:t>Запрошуємо до участі в школах 2019-2020</a:t>
            </a:r>
            <a:endParaRPr lang="uk-UA" sz="2800" dirty="0">
              <a:solidFill>
                <a:srgbClr val="752B2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285860"/>
            <a:ext cx="47149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 smtClean="0">
              <a:solidFill>
                <a:srgbClr val="752B25"/>
              </a:solidFill>
            </a:endParaRPr>
          </a:p>
          <a:p>
            <a:r>
              <a:rPr lang="uk-UA" sz="2000" b="1" dirty="0" smtClean="0">
                <a:solidFill>
                  <a:srgbClr val="752B25"/>
                </a:solidFill>
              </a:rPr>
              <a:t>27 лютого</a:t>
            </a:r>
            <a:r>
              <a:rPr lang="en-US" sz="2000" b="1" dirty="0" smtClean="0">
                <a:solidFill>
                  <a:srgbClr val="752B25"/>
                </a:solidFill>
              </a:rPr>
              <a:t> </a:t>
            </a:r>
            <a:r>
              <a:rPr lang="uk-UA" sz="2000" b="1" dirty="0" smtClean="0">
                <a:solidFill>
                  <a:srgbClr val="752B25"/>
                </a:solidFill>
              </a:rPr>
              <a:t>2020 – </a:t>
            </a:r>
            <a:r>
              <a:rPr lang="uk-UA" sz="2000" b="1" dirty="0" smtClean="0">
                <a:solidFill>
                  <a:srgbClr val="752B25"/>
                </a:solidFill>
              </a:rPr>
              <a:t>Суми</a:t>
            </a:r>
            <a:endParaRPr lang="uk-UA" sz="2000" dirty="0" smtClean="0">
              <a:solidFill>
                <a:srgbClr val="752B25"/>
              </a:solidFill>
            </a:endParaRPr>
          </a:p>
          <a:p>
            <a:r>
              <a:rPr lang="uk-UA" sz="2000" b="1" dirty="0" smtClean="0">
                <a:solidFill>
                  <a:srgbClr val="752B25"/>
                </a:solidFill>
              </a:rPr>
              <a:t>26 березня</a:t>
            </a:r>
            <a:r>
              <a:rPr lang="en-US" sz="2000" b="1" dirty="0" smtClean="0">
                <a:solidFill>
                  <a:srgbClr val="752B25"/>
                </a:solidFill>
              </a:rPr>
              <a:t> </a:t>
            </a:r>
            <a:r>
              <a:rPr lang="uk-UA" sz="2000" b="1" dirty="0" smtClean="0">
                <a:solidFill>
                  <a:srgbClr val="752B25"/>
                </a:solidFill>
              </a:rPr>
              <a:t>2020 – Харків</a:t>
            </a:r>
            <a:endParaRPr lang="uk-UA" sz="2000" dirty="0" smtClean="0">
              <a:solidFill>
                <a:srgbClr val="752B25"/>
              </a:solidFill>
            </a:endParaRPr>
          </a:p>
          <a:p>
            <a:r>
              <a:rPr lang="uk-UA" sz="2000" b="1" dirty="0" smtClean="0">
                <a:solidFill>
                  <a:srgbClr val="752B25"/>
                </a:solidFill>
              </a:rPr>
              <a:t>29</a:t>
            </a:r>
            <a:r>
              <a:rPr lang="uk-UA" sz="2000" b="1" dirty="0" smtClean="0">
                <a:solidFill>
                  <a:srgbClr val="752B25"/>
                </a:solidFill>
              </a:rPr>
              <a:t> </a:t>
            </a:r>
            <a:r>
              <a:rPr lang="uk-UA" sz="2000" b="1" dirty="0" smtClean="0">
                <a:solidFill>
                  <a:srgbClr val="752B25"/>
                </a:solidFill>
              </a:rPr>
              <a:t>квітня</a:t>
            </a:r>
            <a:r>
              <a:rPr lang="en-US" sz="2000" b="1" dirty="0" smtClean="0">
                <a:solidFill>
                  <a:srgbClr val="752B25"/>
                </a:solidFill>
              </a:rPr>
              <a:t> </a:t>
            </a:r>
            <a:r>
              <a:rPr lang="uk-UA" sz="2000" b="1" dirty="0" smtClean="0">
                <a:solidFill>
                  <a:srgbClr val="752B25"/>
                </a:solidFill>
              </a:rPr>
              <a:t>2020 – Вінниця </a:t>
            </a:r>
            <a:endParaRPr lang="uk-UA" sz="2000" dirty="0" smtClean="0">
              <a:solidFill>
                <a:srgbClr val="752B25"/>
              </a:solidFill>
            </a:endParaRPr>
          </a:p>
          <a:p>
            <a:r>
              <a:rPr lang="uk-UA" sz="2000" b="1" dirty="0" smtClean="0">
                <a:solidFill>
                  <a:srgbClr val="752B25"/>
                </a:solidFill>
              </a:rPr>
              <a:t>21 травня</a:t>
            </a:r>
            <a:r>
              <a:rPr lang="en-US" sz="2000" b="1" dirty="0" smtClean="0">
                <a:solidFill>
                  <a:srgbClr val="752B25"/>
                </a:solidFill>
              </a:rPr>
              <a:t> </a:t>
            </a:r>
            <a:r>
              <a:rPr lang="uk-UA" sz="2000" b="1" dirty="0" smtClean="0">
                <a:solidFill>
                  <a:srgbClr val="752B25"/>
                </a:solidFill>
              </a:rPr>
              <a:t>2020 – </a:t>
            </a:r>
            <a:r>
              <a:rPr lang="uk-UA" sz="2000" b="1" dirty="0" smtClean="0">
                <a:solidFill>
                  <a:srgbClr val="752B25"/>
                </a:solidFill>
              </a:rPr>
              <a:t>Рівне</a:t>
            </a:r>
            <a:endParaRPr lang="uk-UA" sz="2000" dirty="0" smtClean="0">
              <a:solidFill>
                <a:srgbClr val="752B25"/>
              </a:solidFill>
            </a:endParaRPr>
          </a:p>
          <a:p>
            <a:r>
              <a:rPr lang="uk-UA" sz="2000" b="1" dirty="0" smtClean="0">
                <a:solidFill>
                  <a:srgbClr val="752B25"/>
                </a:solidFill>
              </a:rPr>
              <a:t>22 </a:t>
            </a:r>
            <a:r>
              <a:rPr lang="uk-UA" sz="2000" b="1" dirty="0" smtClean="0">
                <a:solidFill>
                  <a:srgbClr val="752B25"/>
                </a:solidFill>
              </a:rPr>
              <a:t>червня</a:t>
            </a:r>
            <a:r>
              <a:rPr lang="en-US" sz="2000" b="1" dirty="0" smtClean="0">
                <a:solidFill>
                  <a:srgbClr val="752B25"/>
                </a:solidFill>
              </a:rPr>
              <a:t> </a:t>
            </a:r>
            <a:r>
              <a:rPr lang="uk-UA" sz="2000" b="1" dirty="0" smtClean="0">
                <a:solidFill>
                  <a:srgbClr val="752B25"/>
                </a:solidFill>
              </a:rPr>
              <a:t>2020 – Одеса </a:t>
            </a:r>
            <a:endParaRPr lang="uk-UA" sz="2000" dirty="0" smtClean="0">
              <a:solidFill>
                <a:srgbClr val="752B25"/>
              </a:solidFill>
            </a:endParaRPr>
          </a:p>
          <a:p>
            <a:r>
              <a:rPr lang="uk-UA" sz="2000" b="1" dirty="0" smtClean="0">
                <a:solidFill>
                  <a:srgbClr val="752B25"/>
                </a:solidFill>
              </a:rPr>
              <a:t>18 липня</a:t>
            </a:r>
            <a:r>
              <a:rPr lang="en-US" sz="2000" b="1" dirty="0" smtClean="0">
                <a:solidFill>
                  <a:srgbClr val="752B25"/>
                </a:solidFill>
              </a:rPr>
              <a:t> </a:t>
            </a:r>
            <a:r>
              <a:rPr lang="uk-UA" sz="2000" b="1" dirty="0" smtClean="0">
                <a:solidFill>
                  <a:srgbClr val="752B25"/>
                </a:solidFill>
              </a:rPr>
              <a:t>2020 –  </a:t>
            </a:r>
            <a:r>
              <a:rPr lang="uk-UA" sz="2000" b="1" dirty="0" smtClean="0">
                <a:solidFill>
                  <a:srgbClr val="752B25"/>
                </a:solidFill>
              </a:rPr>
              <a:t>Тернопіль</a:t>
            </a:r>
            <a:r>
              <a:rPr lang="uk-UA" sz="2000" b="1" dirty="0" smtClean="0">
                <a:solidFill>
                  <a:srgbClr val="752B25"/>
                </a:solidFill>
              </a:rPr>
              <a:t> </a:t>
            </a:r>
            <a:endParaRPr lang="uk-UA" sz="2000" dirty="0" smtClean="0">
              <a:solidFill>
                <a:srgbClr val="752B25"/>
              </a:solidFill>
            </a:endParaRPr>
          </a:p>
          <a:p>
            <a:r>
              <a:rPr lang="uk-UA" sz="2000" b="1" dirty="0" smtClean="0">
                <a:solidFill>
                  <a:srgbClr val="752B25"/>
                </a:solidFill>
              </a:rPr>
              <a:t>26 </a:t>
            </a:r>
            <a:r>
              <a:rPr lang="uk-UA" sz="2000" b="1" dirty="0" smtClean="0">
                <a:solidFill>
                  <a:srgbClr val="752B25"/>
                </a:solidFill>
              </a:rPr>
              <a:t>серпня</a:t>
            </a:r>
            <a:r>
              <a:rPr lang="en-US" sz="2000" b="1" dirty="0" smtClean="0">
                <a:solidFill>
                  <a:srgbClr val="752B25"/>
                </a:solidFill>
              </a:rPr>
              <a:t> </a:t>
            </a:r>
            <a:r>
              <a:rPr lang="uk-UA" sz="2000" b="1" dirty="0" smtClean="0">
                <a:solidFill>
                  <a:srgbClr val="752B25"/>
                </a:solidFill>
              </a:rPr>
              <a:t>2020 – Черкаси  </a:t>
            </a:r>
            <a:endParaRPr lang="uk-UA" sz="2000" dirty="0" smtClean="0">
              <a:solidFill>
                <a:srgbClr val="752B25"/>
              </a:solidFill>
            </a:endParaRPr>
          </a:p>
          <a:p>
            <a:r>
              <a:rPr lang="uk-UA" sz="2000" b="1" dirty="0" smtClean="0">
                <a:solidFill>
                  <a:srgbClr val="752B25"/>
                </a:solidFill>
              </a:rPr>
              <a:t>23 </a:t>
            </a:r>
            <a:r>
              <a:rPr lang="uk-UA" sz="2000" b="1" dirty="0" smtClean="0">
                <a:solidFill>
                  <a:srgbClr val="752B25"/>
                </a:solidFill>
              </a:rPr>
              <a:t>вересня</a:t>
            </a:r>
            <a:r>
              <a:rPr lang="en-US" sz="2000" b="1" dirty="0" smtClean="0">
                <a:solidFill>
                  <a:srgbClr val="752B25"/>
                </a:solidFill>
              </a:rPr>
              <a:t> </a:t>
            </a:r>
            <a:r>
              <a:rPr lang="uk-UA" sz="2000" b="1" dirty="0" smtClean="0">
                <a:solidFill>
                  <a:srgbClr val="752B25"/>
                </a:solidFill>
              </a:rPr>
              <a:t>2020 – </a:t>
            </a:r>
            <a:r>
              <a:rPr lang="uk-UA" sz="2000" b="1" dirty="0" smtClean="0">
                <a:solidFill>
                  <a:srgbClr val="752B25"/>
                </a:solidFill>
              </a:rPr>
              <a:t>Кропивницький</a:t>
            </a:r>
            <a:endParaRPr lang="uk-UA" sz="2000" dirty="0" smtClean="0">
              <a:solidFill>
                <a:srgbClr val="752B25"/>
              </a:solidFill>
            </a:endParaRPr>
          </a:p>
          <a:p>
            <a:r>
              <a:rPr lang="uk-UA" sz="2000" b="1" dirty="0" smtClean="0">
                <a:solidFill>
                  <a:srgbClr val="752B25"/>
                </a:solidFill>
              </a:rPr>
              <a:t>28 </a:t>
            </a:r>
            <a:r>
              <a:rPr lang="uk-UA" sz="2000" b="1" dirty="0" smtClean="0">
                <a:solidFill>
                  <a:srgbClr val="752B25"/>
                </a:solidFill>
              </a:rPr>
              <a:t>жовтня</a:t>
            </a:r>
            <a:r>
              <a:rPr lang="en-US" sz="2000" b="1" dirty="0" smtClean="0">
                <a:solidFill>
                  <a:srgbClr val="752B25"/>
                </a:solidFill>
              </a:rPr>
              <a:t> </a:t>
            </a:r>
            <a:r>
              <a:rPr lang="uk-UA" sz="2000" b="1" dirty="0" smtClean="0">
                <a:solidFill>
                  <a:srgbClr val="752B25"/>
                </a:solidFill>
              </a:rPr>
              <a:t>2020 –  Івано-Франківськ</a:t>
            </a:r>
            <a:endParaRPr lang="uk-UA" sz="2000" dirty="0" smtClean="0">
              <a:solidFill>
                <a:srgbClr val="752B25"/>
              </a:solidFill>
            </a:endParaRPr>
          </a:p>
          <a:p>
            <a:r>
              <a:rPr lang="uk-UA" sz="2000" b="1" dirty="0" smtClean="0">
                <a:solidFill>
                  <a:srgbClr val="752B25"/>
                </a:solidFill>
              </a:rPr>
              <a:t>26 листопада</a:t>
            </a:r>
            <a:r>
              <a:rPr lang="en-US" sz="2000" b="1" dirty="0" smtClean="0">
                <a:solidFill>
                  <a:srgbClr val="752B25"/>
                </a:solidFill>
              </a:rPr>
              <a:t> </a:t>
            </a:r>
            <a:r>
              <a:rPr lang="uk-UA" sz="2000" b="1" dirty="0" smtClean="0">
                <a:solidFill>
                  <a:srgbClr val="752B25"/>
                </a:solidFill>
              </a:rPr>
              <a:t>2020 – </a:t>
            </a:r>
            <a:r>
              <a:rPr lang="uk-UA" sz="2000" b="1" dirty="0" smtClean="0">
                <a:solidFill>
                  <a:srgbClr val="752B25"/>
                </a:solidFill>
              </a:rPr>
              <a:t>Чернігів</a:t>
            </a:r>
            <a:endParaRPr lang="uk-UA" sz="2000" dirty="0">
              <a:solidFill>
                <a:srgbClr val="752B25"/>
              </a:solidFill>
            </a:endParaRPr>
          </a:p>
        </p:txBody>
      </p:sp>
      <p:pic>
        <p:nvPicPr>
          <p:cNvPr id="4" name="Рисунок 3" descr="C:\Users\User\Desktop\preview-med-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03513" y="5907986"/>
            <a:ext cx="2240487" cy="95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38825"/>
            <a:ext cx="9153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52B25"/>
                </a:solidFill>
              </a:rPr>
              <a:t>ОРГАНІЗАТОРИ</a:t>
            </a:r>
            <a:endParaRPr lang="uk-UA" b="1" dirty="0">
              <a:solidFill>
                <a:srgbClr val="752B25"/>
              </a:solidFill>
            </a:endParaRPr>
          </a:p>
        </p:txBody>
      </p:sp>
      <p:pic>
        <p:nvPicPr>
          <p:cNvPr id="4" name="Рисунок 3" descr="C:\Users\User\Desktop\preview-med-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03513" y="5907986"/>
            <a:ext cx="2240487" cy="9500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71736" y="1714488"/>
            <a:ext cx="585256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b="1" dirty="0" smtClean="0"/>
          </a:p>
          <a:p>
            <a:r>
              <a:rPr lang="uk-UA" b="1" dirty="0" smtClean="0"/>
              <a:t>НАЦІОНАЛЬНА АКАДЕМІЯ НАУК ВИЩОЇ ОСВІТИ УКРАЇНИ</a:t>
            </a:r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/>
              <a:t>УКРАЇНСЬКА ТЕХНОЛОГІЧНА АКАДЕМІЯ</a:t>
            </a:r>
            <a:endParaRPr lang="uk-UA" dirty="0"/>
          </a:p>
        </p:txBody>
      </p:sp>
      <p:pic>
        <p:nvPicPr>
          <p:cNvPr id="8194" name="Picture 2" descr="ÐÐ°ÑÑÐ¸Ð½ÐºÐ¸ Ð¿Ð¾ Ð·Ð°Ð¿ÑÐ¾ÑÑ ÐÐÐ¦ÐÐÐÐÐÐ¬ÐÐ ÐÐÐÐÐÐÐÐ¯ ÐÐÐ£Ð ÐÐÐ©ÐÐ ÐÐ¡ÐÐÐ¢Ð Ð£ÐÐ ÐÐÐÐ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1643074" cy="1643074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429000"/>
            <a:ext cx="1428760" cy="139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38825"/>
            <a:ext cx="9153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52B25"/>
                </a:solidFill>
              </a:rPr>
              <a:t>НАУКОВА ПРОГРАМА КОНФЕРЕНЦІЇ</a:t>
            </a:r>
            <a:endParaRPr lang="uk-UA" b="1" dirty="0">
              <a:solidFill>
                <a:srgbClr val="752B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3543312"/>
          </a:xfrm>
        </p:spPr>
        <p:txBody>
          <a:bodyPr>
            <a:normAutofit/>
          </a:bodyPr>
          <a:lstStyle/>
          <a:p>
            <a:endParaRPr lang="uk-UA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User\Desktop\preview-med-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03513" y="5907986"/>
            <a:ext cx="2240487" cy="9500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2285992"/>
            <a:ext cx="77153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Лектор та Модератор</a:t>
            </a:r>
            <a:endParaRPr lang="uk-UA" sz="2400" b="1" dirty="0" smtClean="0"/>
          </a:p>
          <a:p>
            <a:pPr algn="just"/>
            <a:r>
              <a:rPr lang="uk-UA" sz="2400" b="1" dirty="0" smtClean="0"/>
              <a:t>проф. </a:t>
            </a:r>
            <a:r>
              <a:rPr lang="uk-UA" sz="2400" b="1" dirty="0" err="1" smtClean="0"/>
              <a:t>Шепетько</a:t>
            </a:r>
            <a:r>
              <a:rPr lang="uk-UA" sz="2400" b="1" dirty="0" smtClean="0"/>
              <a:t> Євген Миколайович</a:t>
            </a:r>
          </a:p>
          <a:p>
            <a:pPr algn="just"/>
            <a:endParaRPr lang="uk-UA" sz="2400" b="1" dirty="0" smtClean="0"/>
          </a:p>
          <a:p>
            <a:pPr algn="just"/>
            <a:r>
              <a:rPr lang="uk-UA" sz="2000" i="1" dirty="0" smtClean="0"/>
              <a:t>Доктор мед. наук, професор кафедри хірургії №3</a:t>
            </a:r>
          </a:p>
          <a:p>
            <a:pPr algn="just"/>
            <a:r>
              <a:rPr lang="uk-UA" sz="2000" i="1" dirty="0" smtClean="0"/>
              <a:t>Національного медичного університету імені О.О.Богомольця,</a:t>
            </a:r>
          </a:p>
          <a:p>
            <a:pPr algn="just"/>
            <a:r>
              <a:rPr lang="uk-UA" sz="2000" i="1" dirty="0" smtClean="0"/>
              <a:t>Академік Національної академії вищої освіти України,</a:t>
            </a:r>
          </a:p>
          <a:p>
            <a:pPr algn="just"/>
            <a:r>
              <a:rPr lang="uk-UA" sz="2000" i="1" dirty="0" smtClean="0"/>
              <a:t>Академік Української технологічної академії</a:t>
            </a:r>
            <a:endParaRPr lang="uk-UA" sz="2000" i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5838825"/>
            <a:ext cx="9153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52B25"/>
                </a:solidFill>
              </a:rPr>
              <a:t>НАУКОВА ПРОГРАМА КОНФЕРЕНЦІЇ</a:t>
            </a:r>
            <a:endParaRPr lang="uk-UA" b="1" dirty="0">
              <a:solidFill>
                <a:srgbClr val="752B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3543312"/>
          </a:xfrm>
        </p:spPr>
        <p:txBody>
          <a:bodyPr>
            <a:normAutofit/>
          </a:bodyPr>
          <a:lstStyle/>
          <a:p>
            <a:endParaRPr lang="uk-UA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User\Desktop\preview-med-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03513" y="5907986"/>
            <a:ext cx="2240487" cy="9500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214422"/>
            <a:ext cx="8072462" cy="4495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200" dirty="0" smtClean="0"/>
              <a:t>12:00–13:00 реєстрація</a:t>
            </a:r>
          </a:p>
          <a:p>
            <a:pPr>
              <a:lnSpc>
                <a:spcPct val="150000"/>
              </a:lnSpc>
            </a:pPr>
            <a:r>
              <a:rPr lang="uk-UA" sz="1200" dirty="0" smtClean="0"/>
              <a:t>13:00–13:45 </a:t>
            </a:r>
            <a:r>
              <a:rPr lang="uk-UA" sz="1200" dirty="0" smtClean="0"/>
              <a:t>Інноваційні технології хірургічного лікування гострих шлунково-кишкових</a:t>
            </a:r>
            <a:r>
              <a:rPr lang="en-US" sz="1200" dirty="0" smtClean="0"/>
              <a:t> </a:t>
            </a:r>
            <a:r>
              <a:rPr lang="uk-UA" sz="1200" dirty="0" smtClean="0"/>
              <a:t>кровотеч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13:45–14:15 </a:t>
            </a:r>
            <a:r>
              <a:rPr lang="ru-RU" sz="1200" dirty="0" err="1" smtClean="0"/>
              <a:t>Сучасні</a:t>
            </a:r>
            <a:r>
              <a:rPr lang="ru-RU" sz="1200" dirty="0" smtClean="0"/>
              <a:t> </a:t>
            </a:r>
            <a:r>
              <a:rPr lang="ru-RU" sz="1200" dirty="0" err="1" smtClean="0"/>
              <a:t>технології</a:t>
            </a:r>
            <a:r>
              <a:rPr lang="ru-RU" sz="1200" dirty="0" smtClean="0"/>
              <a:t> </a:t>
            </a:r>
            <a:r>
              <a:rPr lang="ru-RU" sz="1200" dirty="0" err="1" smtClean="0"/>
              <a:t>лікування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виразкових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гастродуоденальних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кровотеч</a:t>
            </a:r>
            <a:endParaRPr lang="ru-RU" sz="1200" dirty="0" smtClean="0"/>
          </a:p>
          <a:p>
            <a:pPr algn="just">
              <a:lnSpc>
                <a:spcPct val="150000"/>
              </a:lnSpc>
            </a:pPr>
            <a:r>
              <a:rPr lang="uk-UA" sz="1200" dirty="0" smtClean="0"/>
              <a:t>14:15–14:40 </a:t>
            </a:r>
            <a:r>
              <a:rPr lang="ru-RU" sz="1200" dirty="0" err="1" smtClean="0"/>
              <a:t>Відеофільм</a:t>
            </a:r>
            <a:r>
              <a:rPr lang="ru-RU" sz="1200" dirty="0" smtClean="0"/>
              <a:t>: «</a:t>
            </a:r>
            <a:r>
              <a:rPr lang="ru-RU" sz="1200" dirty="0" err="1" smtClean="0"/>
              <a:t>Чл.-кор</a:t>
            </a:r>
            <a:r>
              <a:rPr lang="ru-RU" sz="1200" dirty="0" smtClean="0"/>
              <a:t>. НАН </a:t>
            </a:r>
            <a:r>
              <a:rPr lang="ru-RU" sz="1200" dirty="0" err="1" smtClean="0"/>
              <a:t>і</a:t>
            </a:r>
            <a:r>
              <a:rPr lang="ru-RU" sz="1200" dirty="0" smtClean="0"/>
              <a:t> НАМН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, проф. В. Д. </a:t>
            </a:r>
            <a:r>
              <a:rPr lang="ru-RU" sz="1200" dirty="0" err="1" smtClean="0"/>
              <a:t>Братусь</a:t>
            </a:r>
            <a:r>
              <a:rPr lang="ru-RU" sz="1200" dirty="0" smtClean="0"/>
              <a:t> – перший </a:t>
            </a:r>
            <a:r>
              <a:rPr lang="ru-RU" sz="1200" dirty="0" err="1" smtClean="0"/>
              <a:t>керівник</a:t>
            </a:r>
            <a:r>
              <a:rPr lang="ru-RU" sz="1200" dirty="0" smtClean="0"/>
              <a:t> </a:t>
            </a:r>
            <a:r>
              <a:rPr lang="ru-RU" sz="1200" dirty="0" err="1" smtClean="0"/>
              <a:t>першого</a:t>
            </a:r>
            <a:r>
              <a:rPr lang="ru-RU" sz="1200" dirty="0" smtClean="0"/>
              <a:t>  </a:t>
            </a:r>
            <a:r>
              <a:rPr lang="ru-RU" sz="1200" dirty="0" smtClean="0"/>
              <a:t>в </a:t>
            </a:r>
            <a:r>
              <a:rPr lang="ru-RU" sz="1200" dirty="0" err="1" smtClean="0"/>
              <a:t>Україні</a:t>
            </a:r>
            <a:r>
              <a:rPr lang="ru-RU" sz="1200" dirty="0" smtClean="0"/>
              <a:t> Центру </a:t>
            </a:r>
            <a:r>
              <a:rPr lang="ru-RU" sz="1200" dirty="0" err="1" smtClean="0"/>
              <a:t>шлунково-кишкових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кровотеч</a:t>
            </a:r>
            <a:r>
              <a:rPr lang="ru-RU" sz="1200" dirty="0" smtClean="0"/>
              <a:t>»</a:t>
            </a:r>
            <a:endParaRPr lang="uk-UA" sz="1200" dirty="0" smtClean="0"/>
          </a:p>
          <a:p>
            <a:pPr>
              <a:lnSpc>
                <a:spcPct val="150000"/>
              </a:lnSpc>
            </a:pPr>
            <a:r>
              <a:rPr lang="ru-RU" sz="1200" dirty="0" smtClean="0"/>
              <a:t>14:40–15:00 </a:t>
            </a:r>
            <a:r>
              <a:rPr lang="ru-RU" sz="1200" dirty="0" err="1" smtClean="0"/>
              <a:t>Принципи</a:t>
            </a:r>
            <a:r>
              <a:rPr lang="ru-RU" sz="1200" dirty="0" smtClean="0"/>
              <a:t> </a:t>
            </a:r>
            <a:r>
              <a:rPr lang="ru-RU" sz="1200" dirty="0" err="1" smtClean="0"/>
              <a:t>роботи</a:t>
            </a:r>
            <a:r>
              <a:rPr lang="ru-RU" sz="1200" dirty="0" smtClean="0"/>
              <a:t> Центру </a:t>
            </a:r>
            <a:r>
              <a:rPr lang="ru-RU" sz="1200" dirty="0" err="1" smtClean="0"/>
              <a:t>шлунково-кишкових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кровотеч</a:t>
            </a:r>
            <a:r>
              <a:rPr lang="ru-RU" sz="1200" dirty="0" smtClean="0"/>
              <a:t> в </a:t>
            </a:r>
            <a:r>
              <a:rPr lang="ru-RU" sz="1200" dirty="0" err="1" smtClean="0"/>
              <a:t>сучасних</a:t>
            </a:r>
            <a:r>
              <a:rPr lang="ru-RU" sz="1200" dirty="0" smtClean="0"/>
              <a:t> </a:t>
            </a:r>
            <a:r>
              <a:rPr lang="ru-RU" sz="1200" dirty="0" smtClean="0"/>
              <a:t> </a:t>
            </a:r>
            <a:r>
              <a:rPr lang="ru-RU" sz="1200" dirty="0" err="1" smtClean="0"/>
              <a:t>умовах</a:t>
            </a:r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ru-RU" sz="1200" dirty="0" smtClean="0"/>
              <a:t>15:00–15:20 </a:t>
            </a:r>
            <a:r>
              <a:rPr lang="uk-UA" sz="1200" dirty="0" smtClean="0"/>
              <a:t>Кава-перерва</a:t>
            </a:r>
            <a:endParaRPr lang="uk-UA" sz="1200" dirty="0" smtClean="0"/>
          </a:p>
          <a:p>
            <a:pPr>
              <a:lnSpc>
                <a:spcPct val="150000"/>
              </a:lnSpc>
            </a:pPr>
            <a:r>
              <a:rPr lang="uk-UA" sz="1200" dirty="0" smtClean="0"/>
              <a:t>15:20–15:45 </a:t>
            </a:r>
            <a:r>
              <a:rPr lang="ru-RU" sz="1200" dirty="0" err="1" smtClean="0"/>
              <a:t>Хірургічне</a:t>
            </a:r>
            <a:r>
              <a:rPr lang="ru-RU" sz="1200" dirty="0" smtClean="0"/>
              <a:t> </a:t>
            </a:r>
            <a:r>
              <a:rPr lang="ru-RU" sz="1200" dirty="0" err="1" smtClean="0"/>
              <a:t>лікування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ускладнених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гастродуоденальних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виразок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3-ма</a:t>
            </a:r>
            <a:r>
              <a:rPr lang="en-US" sz="1200" dirty="0" smtClean="0"/>
              <a:t> </a:t>
            </a:r>
            <a:r>
              <a:rPr lang="uk-UA" sz="1200" dirty="0" smtClean="0"/>
              <a:t>та </a:t>
            </a:r>
            <a:r>
              <a:rPr lang="uk-UA" sz="1200" dirty="0" smtClean="0"/>
              <a:t>4-ма </a:t>
            </a:r>
            <a:r>
              <a:rPr lang="uk-UA" sz="1200" dirty="0" smtClean="0"/>
              <a:t>одночасними </a:t>
            </a:r>
            <a:r>
              <a:rPr lang="uk-UA" sz="1200" dirty="0" smtClean="0"/>
              <a:t>ускладненнями</a:t>
            </a:r>
            <a:endParaRPr lang="uk-UA" sz="1200" dirty="0" smtClean="0"/>
          </a:p>
          <a:p>
            <a:pPr>
              <a:lnSpc>
                <a:spcPct val="150000"/>
              </a:lnSpc>
            </a:pPr>
            <a:r>
              <a:rPr lang="ru-RU" sz="1200" dirty="0" smtClean="0"/>
              <a:t>15:45–16:10 </a:t>
            </a:r>
            <a:r>
              <a:rPr lang="ru-RU" sz="1200" dirty="0" err="1" smtClean="0"/>
              <a:t>Презентація</a:t>
            </a:r>
            <a:r>
              <a:rPr lang="ru-RU" sz="1200" dirty="0" smtClean="0"/>
              <a:t> книги проф. </a:t>
            </a:r>
            <a:r>
              <a:rPr lang="ru-RU" sz="1200" dirty="0" err="1" smtClean="0"/>
              <a:t>Шепетько</a:t>
            </a:r>
            <a:r>
              <a:rPr lang="ru-RU" sz="1200" dirty="0" smtClean="0"/>
              <a:t> Є. М. «</a:t>
            </a:r>
            <a:r>
              <a:rPr lang="ru-RU" sz="1200" dirty="0" err="1" smtClean="0"/>
              <a:t>Помилки</a:t>
            </a:r>
            <a:r>
              <a:rPr lang="ru-RU" sz="1200" dirty="0" smtClean="0"/>
              <a:t>, </a:t>
            </a:r>
            <a:r>
              <a:rPr lang="ru-RU" sz="1200" dirty="0" err="1" smtClean="0"/>
              <a:t>небезпеки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 </a:t>
            </a:r>
            <a:r>
              <a:rPr lang="ru-RU" sz="1200" dirty="0" err="1" smtClean="0"/>
              <a:t>ускладнення</a:t>
            </a:r>
            <a:r>
              <a:rPr lang="ru-RU" sz="1200" dirty="0" smtClean="0"/>
              <a:t> в </a:t>
            </a:r>
            <a:r>
              <a:rPr lang="ru-RU" sz="1200" dirty="0" err="1" smtClean="0"/>
              <a:t>хірургії</a:t>
            </a:r>
            <a:r>
              <a:rPr lang="ru-RU" sz="1200" dirty="0" smtClean="0"/>
              <a:t> </a:t>
            </a:r>
            <a:r>
              <a:rPr lang="ru-RU" sz="1200" dirty="0" err="1" smtClean="0"/>
              <a:t>ускладнених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гастродуоденальних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виразок</a:t>
            </a:r>
            <a:r>
              <a:rPr lang="ru-RU" sz="1200" dirty="0" smtClean="0"/>
              <a:t>»</a:t>
            </a:r>
            <a:r>
              <a:rPr lang="ru-RU" sz="1200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uk-UA" sz="1200" dirty="0" smtClean="0"/>
              <a:t>16:10–16:40  </a:t>
            </a:r>
            <a:r>
              <a:rPr lang="ru-RU" sz="1200" dirty="0" smtClean="0"/>
              <a:t>Одно- та </a:t>
            </a:r>
            <a:r>
              <a:rPr lang="ru-RU" sz="1200" dirty="0" err="1" smtClean="0"/>
              <a:t>двохмоментна</a:t>
            </a:r>
            <a:r>
              <a:rPr lang="ru-RU" sz="1200" dirty="0" smtClean="0"/>
              <a:t> </a:t>
            </a:r>
            <a:r>
              <a:rPr lang="ru-RU" sz="1200" dirty="0" err="1" smtClean="0"/>
              <a:t>реконструктивна</a:t>
            </a:r>
            <a:r>
              <a:rPr lang="ru-RU" sz="1200" dirty="0" smtClean="0"/>
              <a:t> </a:t>
            </a:r>
            <a:r>
              <a:rPr lang="ru-RU" sz="1200" dirty="0" err="1" smtClean="0"/>
              <a:t>єюногастропластика</a:t>
            </a:r>
            <a:r>
              <a:rPr lang="ru-RU" sz="1200" dirty="0" smtClean="0"/>
              <a:t> </a:t>
            </a:r>
            <a:r>
              <a:rPr lang="ru-RU" sz="1200" dirty="0" err="1" smtClean="0"/>
              <a:t>після</a:t>
            </a:r>
            <a:r>
              <a:rPr lang="ru-RU" sz="1200" dirty="0" smtClean="0"/>
              <a:t> </a:t>
            </a:r>
            <a:r>
              <a:rPr lang="ru-RU" sz="1200" dirty="0" err="1" smtClean="0"/>
              <a:t>тотальної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гастректомії</a:t>
            </a:r>
            <a:r>
              <a:rPr lang="ru-RU" sz="1200" dirty="0" smtClean="0"/>
              <a:t> при кровоточивому раку </a:t>
            </a:r>
            <a:r>
              <a:rPr lang="ru-RU" sz="1200" dirty="0" err="1" smtClean="0"/>
              <a:t>шлунка</a:t>
            </a:r>
            <a:r>
              <a:rPr lang="ru-RU" sz="1200" dirty="0" smtClean="0"/>
              <a:t>. </a:t>
            </a:r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ru-RU" sz="1200" dirty="0" err="1" smtClean="0"/>
              <a:t>Реконструктивна</a:t>
            </a:r>
            <a:r>
              <a:rPr lang="ru-RU" sz="1200" dirty="0" smtClean="0"/>
              <a:t> </a:t>
            </a:r>
            <a:r>
              <a:rPr lang="ru-RU" sz="1200" dirty="0" err="1" smtClean="0"/>
              <a:t>гастроєюнопластика</a:t>
            </a:r>
            <a:r>
              <a:rPr lang="ru-RU" sz="1200" dirty="0" smtClean="0"/>
              <a:t> </a:t>
            </a:r>
            <a:r>
              <a:rPr lang="ru-RU" sz="1200" dirty="0" err="1" smtClean="0"/>
              <a:t>після</a:t>
            </a:r>
            <a:r>
              <a:rPr lang="ru-RU" sz="1200" dirty="0" smtClean="0"/>
              <a:t> </a:t>
            </a:r>
            <a:r>
              <a:rPr lang="ru-RU" sz="1200" dirty="0" err="1" smtClean="0"/>
              <a:t>субтотальної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резекції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шлунка</a:t>
            </a:r>
            <a:r>
              <a:rPr lang="ru-RU" sz="1200" dirty="0" smtClean="0"/>
              <a:t> при кровоточивому раку </a:t>
            </a:r>
            <a:r>
              <a:rPr lang="ru-RU" sz="1200" dirty="0" smtClean="0"/>
              <a:t>.</a:t>
            </a:r>
            <a:endParaRPr lang="uk-UA" sz="1200" dirty="0" smtClean="0"/>
          </a:p>
          <a:p>
            <a:pPr>
              <a:lnSpc>
                <a:spcPct val="150000"/>
              </a:lnSpc>
            </a:pPr>
            <a:r>
              <a:rPr lang="ru-RU" sz="1200" dirty="0" smtClean="0"/>
              <a:t>16:40–16:50 </a:t>
            </a:r>
            <a:r>
              <a:rPr lang="ru-RU" sz="1200" dirty="0" err="1" smtClean="0"/>
              <a:t>Апаратні</a:t>
            </a:r>
            <a:r>
              <a:rPr lang="ru-RU" sz="1200" dirty="0" smtClean="0"/>
              <a:t> </a:t>
            </a:r>
            <a:r>
              <a:rPr lang="ru-RU" sz="1200" dirty="0" err="1" smtClean="0"/>
              <a:t>методи</a:t>
            </a:r>
            <a:r>
              <a:rPr lang="ru-RU" sz="1200" dirty="0" smtClean="0"/>
              <a:t> в </a:t>
            </a:r>
            <a:r>
              <a:rPr lang="ru-RU" sz="1200" dirty="0" err="1" smtClean="0"/>
              <a:t>хірургічному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лікуванні</a:t>
            </a:r>
            <a:r>
              <a:rPr lang="ru-RU" sz="1200" dirty="0" smtClean="0"/>
              <a:t> </a:t>
            </a:r>
            <a:r>
              <a:rPr lang="ru-RU" sz="1200" dirty="0" err="1" smtClean="0"/>
              <a:t>ускладненого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колоректального</a:t>
            </a:r>
            <a:r>
              <a:rPr lang="ru-RU" sz="1200" dirty="0" smtClean="0"/>
              <a:t> раку</a:t>
            </a:r>
            <a:r>
              <a:rPr lang="ru-RU" sz="1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16:50–17:00 </a:t>
            </a:r>
            <a:r>
              <a:rPr lang="ru-RU" sz="1200" dirty="0" err="1" smtClean="0"/>
              <a:t>Підбиття</a:t>
            </a:r>
            <a:r>
              <a:rPr lang="ru-RU" sz="1200" dirty="0" smtClean="0"/>
              <a:t> </a:t>
            </a:r>
            <a:r>
              <a:rPr lang="ru-RU" sz="1200" dirty="0" err="1" smtClean="0"/>
              <a:t>підсумків</a:t>
            </a:r>
            <a:r>
              <a:rPr lang="ru-RU" sz="1200" dirty="0" smtClean="0"/>
              <a:t>. </a:t>
            </a:r>
            <a:r>
              <a:rPr lang="ru-RU" sz="1200" dirty="0" err="1" smtClean="0"/>
              <a:t>Відповіді</a:t>
            </a:r>
            <a:r>
              <a:rPr lang="ru-RU" sz="1200" dirty="0" smtClean="0"/>
              <a:t> на </a:t>
            </a:r>
            <a:r>
              <a:rPr lang="ru-RU" sz="1200" dirty="0" err="1" smtClean="0"/>
              <a:t>запитання</a:t>
            </a:r>
            <a:r>
              <a:rPr lang="ru-RU" sz="1200" dirty="0" smtClean="0"/>
              <a:t>. </a:t>
            </a:r>
            <a:r>
              <a:rPr lang="ru-RU" sz="1200" dirty="0" err="1" smtClean="0"/>
              <a:t>Висновок</a:t>
            </a:r>
            <a:r>
              <a:rPr lang="ru-RU" sz="1200" dirty="0" smtClean="0"/>
              <a:t> </a:t>
            </a:r>
            <a:r>
              <a:rPr lang="ru-RU" sz="1200" dirty="0" err="1" smtClean="0"/>
              <a:t>щодо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проведення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Школи</a:t>
            </a:r>
            <a:r>
              <a:rPr lang="ru-RU" sz="1200" dirty="0" smtClean="0"/>
              <a:t> </a:t>
            </a:r>
            <a:r>
              <a:rPr lang="ru-RU" sz="1200" dirty="0" err="1" smtClean="0"/>
              <a:t>хірургів</a:t>
            </a:r>
            <a:r>
              <a:rPr lang="ru-RU" sz="1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17:00 </a:t>
            </a:r>
            <a:r>
              <a:rPr lang="ru-RU" sz="1200" dirty="0" err="1" smtClean="0"/>
              <a:t>Неформальне</a:t>
            </a:r>
            <a:r>
              <a:rPr lang="ru-RU" sz="1200" dirty="0" smtClean="0"/>
              <a:t> </a:t>
            </a:r>
            <a:r>
              <a:rPr lang="ru-RU" sz="1200" dirty="0" err="1" smtClean="0"/>
              <a:t>спілкування</a:t>
            </a:r>
            <a:r>
              <a:rPr lang="ru-RU" sz="1200" dirty="0" smtClean="0"/>
              <a:t>. </a:t>
            </a:r>
            <a:r>
              <a:rPr lang="ru-RU" sz="1200" dirty="0" err="1" smtClean="0"/>
              <a:t>Видача</a:t>
            </a:r>
            <a:r>
              <a:rPr lang="ru-RU" sz="1200" dirty="0" smtClean="0"/>
              <a:t> </a:t>
            </a:r>
            <a:r>
              <a:rPr lang="ru-RU" sz="1200" dirty="0" err="1" smtClean="0"/>
              <a:t>сертифікатів</a:t>
            </a:r>
            <a:r>
              <a:rPr lang="ru-RU" sz="1200" dirty="0" smtClean="0"/>
              <a:t>.</a:t>
            </a:r>
            <a:endParaRPr lang="uk-UA" sz="12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38825"/>
            <a:ext cx="9153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752B25"/>
                </a:solidFill>
              </a:rPr>
              <a:t>Кількість зареєстрованих делегатів: </a:t>
            </a:r>
            <a:r>
              <a:rPr lang="uk-UA" sz="3600" b="1" dirty="0" smtClean="0">
                <a:solidFill>
                  <a:srgbClr val="752B25"/>
                </a:solidFill>
              </a:rPr>
              <a:t>249</a:t>
            </a:r>
            <a:endParaRPr lang="uk-UA" sz="3600" b="1" dirty="0">
              <a:solidFill>
                <a:srgbClr val="752B25"/>
              </a:solidFill>
            </a:endParaRPr>
          </a:p>
        </p:txBody>
      </p:sp>
      <p:pic>
        <p:nvPicPr>
          <p:cNvPr id="8" name="Рисунок 7" descr="C:\Users\User\Desktop\preview-med-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03513" y="5907986"/>
            <a:ext cx="2240487" cy="95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38825"/>
            <a:ext cx="9153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Диаграмма 9"/>
          <p:cNvGraphicFramePr/>
          <p:nvPr/>
        </p:nvGraphicFramePr>
        <p:xfrm>
          <a:off x="480757" y="1572729"/>
          <a:ext cx="8182487" cy="3712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752B25"/>
                </a:solidFill>
              </a:rPr>
              <a:t>Кількість зареєстрованих делегатів: </a:t>
            </a:r>
            <a:r>
              <a:rPr lang="uk-UA" sz="3600" b="1" dirty="0" smtClean="0">
                <a:solidFill>
                  <a:srgbClr val="752B25"/>
                </a:solidFill>
              </a:rPr>
              <a:t>249</a:t>
            </a:r>
            <a:endParaRPr lang="uk-UA" sz="3600" b="1" dirty="0">
              <a:solidFill>
                <a:srgbClr val="752B25"/>
              </a:solidFill>
            </a:endParaRPr>
          </a:p>
        </p:txBody>
      </p:sp>
      <p:pic>
        <p:nvPicPr>
          <p:cNvPr id="8" name="Рисунок 7" descr="C:\Users\User\Desktop\preview-med-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03513" y="5907986"/>
            <a:ext cx="2240487" cy="95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38825"/>
            <a:ext cx="9153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Диаграмма 5"/>
          <p:cNvGraphicFramePr/>
          <p:nvPr/>
        </p:nvGraphicFramePr>
        <p:xfrm>
          <a:off x="785786" y="1357298"/>
          <a:ext cx="8143932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7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6657" y="3881440"/>
            <a:ext cx="323852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7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4" y="71414"/>
            <a:ext cx="4214810" cy="31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7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482556"/>
            <a:ext cx="4286280" cy="321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75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667382" y="476230"/>
            <a:ext cx="323852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hoto53034794549720956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100063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7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876"/>
            <a:ext cx="4143404" cy="310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7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876"/>
            <a:ext cx="4123678" cy="309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hoto53008149474559705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214290"/>
            <a:ext cx="4143404" cy="310430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52B25"/>
                </a:solidFill>
              </a:rPr>
              <a:t>Організаційний комітет висловлює щиру подяку </a:t>
            </a:r>
          </a:p>
          <a:p>
            <a:pPr algn="ctr"/>
            <a:r>
              <a:rPr lang="uk-UA" sz="2800" b="1" dirty="0" smtClean="0">
                <a:solidFill>
                  <a:srgbClr val="752B25"/>
                </a:solidFill>
              </a:rPr>
              <a:t>офіційним спонсорам та партнерам</a:t>
            </a:r>
            <a:endParaRPr lang="uk-UA" sz="2800" dirty="0">
              <a:solidFill>
                <a:srgbClr val="752B25"/>
              </a:solidFill>
            </a:endParaRPr>
          </a:p>
        </p:txBody>
      </p:sp>
      <p:pic>
        <p:nvPicPr>
          <p:cNvPr id="3075" name="Picture 3" descr="D:\euroindex\мед\Хирурги\11.11.19чернигов\лого\LOGO_green_ua_horizo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643182"/>
            <a:ext cx="3643338" cy="112307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37174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643446"/>
            <a:ext cx="3929090" cy="118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171</Words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ОРГАНІЗАТОРИ</vt:lpstr>
      <vt:lpstr>НАУКОВА ПРОГРАМА КОНФЕРЕНЦІЇ</vt:lpstr>
      <vt:lpstr>НАУКОВА ПРОГРАМА КОНФЕРЕНЦІЇ</vt:lpstr>
      <vt:lpstr>Кількість зареєстрованих делегатів: 249</vt:lpstr>
      <vt:lpstr>Кількість зареєстрованих делегатів: 249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</dc:title>
  <dc:creator>Таня</dc:creator>
  <cp:lastModifiedBy>Пользователь Windows</cp:lastModifiedBy>
  <cp:revision>59</cp:revision>
  <dcterms:created xsi:type="dcterms:W3CDTF">2019-09-16T07:57:00Z</dcterms:created>
  <dcterms:modified xsi:type="dcterms:W3CDTF">2020-02-06T19:57:08Z</dcterms:modified>
</cp:coreProperties>
</file>