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4" r:id="rId1"/>
  </p:sldMasterIdLst>
  <p:sldIdLst>
    <p:sldId id="257" r:id="rId2"/>
    <p:sldId id="269" r:id="rId3"/>
    <p:sldId id="258" r:id="rId4"/>
    <p:sldId id="259" r:id="rId5"/>
    <p:sldId id="275" r:id="rId6"/>
    <p:sldId id="27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D2A"/>
    <a:srgbClr val="FFFF66"/>
    <a:srgbClr val="FF9933"/>
    <a:srgbClr val="FFCC00"/>
    <a:srgbClr val="E79425"/>
    <a:srgbClr val="FFFFFF"/>
    <a:srgbClr val="E6AE5C"/>
    <a:srgbClr val="189307"/>
    <a:srgbClr val="FF2B2B"/>
    <a:srgbClr val="CCB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B25FB-5390-4854-9EEB-B1BB3D7550FE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FBF98-EFF0-4489-AFE4-01F47D5E63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8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768D9D-2B33-455F-88D5-613F8E5D1B5A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810BB-D081-44B4-A6A4-7A370FB17B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84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0F724-9E92-461B-8595-F17CC81942A5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66BC9-8975-49AD-9AED-F7D02EB6C6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8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8C5849-5FB4-4EF6-AAD0-0E0AEDECE856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7CD44-4E94-4D4F-AF48-88310041C1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10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9679B-BFA9-4212-B6D8-7C1060817688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2DDF2-F6BE-4283-A50B-47EEE3C351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2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3D8F6A-870F-4B5E-ADF1-350431DF75C6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05E19-DED8-4C26-A19C-2D930216C8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647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60B1D-C413-4E77-95AB-4AD8A022AB79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F3958-5A23-46B2-B3AD-1DD3096E30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43803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FC8F5-46AF-40A7-88CD-54B04A4F64B8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EB8F9-AB9F-40A7-9A6A-BCBD967CD9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0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88129-7E1F-45EB-B5C5-7559CF30DB02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088BA-8771-461F-8E36-9D49C2E552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3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46333-51E1-4434-BDA4-D5AC99811D96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40C05-6E1E-48BD-999B-06ECB911BA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663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788EA-E9BA-4D36-9F5A-053CA79EC75E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D5E20-D24A-4CB4-A5F0-303CB8B6C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3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990E7E-5E08-40BD-9B7F-E9DCF9251C36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BF335F-C32D-4BC2-85CF-7AF37BF59D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2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4686" r:id="rId2"/>
    <p:sldLayoutId id="2147484687" r:id="rId3"/>
    <p:sldLayoutId id="2147484688" r:id="rId4"/>
    <p:sldLayoutId id="2147484689" r:id="rId5"/>
    <p:sldLayoutId id="2147484690" r:id="rId6"/>
    <p:sldLayoutId id="2147484691" r:id="rId7"/>
    <p:sldLayoutId id="2147484692" r:id="rId8"/>
    <p:sldLayoutId id="2147484693" r:id="rId9"/>
    <p:sldLayoutId id="2147484694" r:id="rId10"/>
    <p:sldLayoutId id="2147484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857660" y="764703"/>
            <a:ext cx="5616897" cy="2448272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СТРУКТУРА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ГРОМАДСЬКОЇ ОРГАНІЗАЦІЇ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«НАЦІОНАЛЬНОЇ АКАДЕМІЇ НАУК </a:t>
            </a:r>
            <a:r>
              <a:rPr lang="ru-RU" sz="2000" b="1" dirty="0" smtClean="0">
                <a:solidFill>
                  <a:schemeClr val="tx1"/>
                </a:solidFill>
              </a:rPr>
              <a:t>             ВИЩОЇ </a:t>
            </a:r>
            <a:r>
              <a:rPr lang="ru-RU" sz="2000" b="1" dirty="0">
                <a:solidFill>
                  <a:schemeClr val="tx1"/>
                </a:solidFill>
              </a:rPr>
              <a:t>ОСВІТИ УКРАЇНИ»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(ГО «НАН ВО УКРАЇНИ»)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93594" y="3589567"/>
            <a:ext cx="1755998" cy="980836"/>
          </a:xfrm>
          <a:prstGeom prst="roundRect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ОБЛАСНІ НАУКОВІ </a:t>
            </a:r>
            <a:r>
              <a:rPr lang="uk-UA" b="1" dirty="0">
                <a:solidFill>
                  <a:schemeClr val="tx1"/>
                </a:solidFill>
              </a:rPr>
              <a:t>ВІДДІЛЕННЯ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55950" y="3592120"/>
            <a:ext cx="2260346" cy="978283"/>
          </a:xfrm>
          <a:prstGeom prst="roundRect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РЕГІОНАЛЬНІ НАУКОВІ </a:t>
            </a:r>
            <a:r>
              <a:rPr lang="uk-UA" b="1" dirty="0">
                <a:solidFill>
                  <a:schemeClr val="tx1"/>
                </a:solidFill>
              </a:rPr>
              <a:t>ЦЕНТРИ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32166" y="3574864"/>
            <a:ext cx="1944811" cy="914400"/>
          </a:xfrm>
          <a:prstGeom prst="roundRect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НАУКОВІ ФАХОВІ ВІДДІЛЕННЯ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4504183" y="3204212"/>
            <a:ext cx="323850" cy="304927"/>
          </a:xfrm>
          <a:prstGeom prst="downArrow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2165000" y="3212975"/>
            <a:ext cx="288925" cy="359618"/>
          </a:xfrm>
          <a:prstGeom prst="downArrow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6912422" y="3204212"/>
            <a:ext cx="318343" cy="359619"/>
          </a:xfrm>
          <a:prstGeom prst="downArrow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67473" y="4946995"/>
            <a:ext cx="3786214" cy="1655105"/>
          </a:xfrm>
          <a:prstGeom prst="roundRect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36575" indent="-10636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b="1" dirty="0">
                <a:solidFill>
                  <a:schemeClr val="tx1"/>
                </a:solidFill>
              </a:rPr>
              <a:t>ДІЙСНІ ЧЛЕНИ (</a:t>
            </a:r>
            <a:r>
              <a:rPr lang="uk-UA" sz="1600" b="1" dirty="0" smtClean="0">
                <a:solidFill>
                  <a:schemeClr val="tx1"/>
                </a:solidFill>
              </a:rPr>
              <a:t>АКАДЕМІКИ)</a:t>
            </a:r>
          </a:p>
          <a:p>
            <a:pPr marL="536575" indent="-10636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ЧЛЕНИ-КОРЕСПОНДЕНТИ</a:t>
            </a:r>
          </a:p>
          <a:p>
            <a:pPr marL="536575" indent="-10636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ПОЧЕСНІ АКАДЕМІКИ</a:t>
            </a:r>
          </a:p>
          <a:p>
            <a:pPr marL="536575" indent="-10636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ІНОЗЕМНІ АКАДЕМІКИ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504183" y="4584214"/>
            <a:ext cx="323850" cy="348970"/>
          </a:xfrm>
          <a:prstGeom prst="downArrow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9137000">
            <a:off x="3234524" y="4530448"/>
            <a:ext cx="323850" cy="413305"/>
          </a:xfrm>
          <a:prstGeom prst="downArrow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2307212">
            <a:off x="5929955" y="4563355"/>
            <a:ext cx="343059" cy="381234"/>
          </a:xfrm>
          <a:prstGeom prst="downArrow">
            <a:avLst/>
          </a:prstGeom>
          <a:solidFill>
            <a:srgbClr val="FFFF00">
              <a:alpha val="4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20268" y="2956893"/>
            <a:ext cx="2303463" cy="3280420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КЕРІВНИК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 </a:t>
            </a:r>
            <a:r>
              <a:rPr lang="uk-UA" sz="1600" b="1" dirty="0" smtClean="0">
                <a:solidFill>
                  <a:schemeClr val="tx1"/>
                </a:solidFill>
              </a:rPr>
              <a:t>РЕГІОНАЛЬНОГО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   НАУКОВОГО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   ЦЕНТРУ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ЗАСТУПНИК КЕРІВНИКА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УЧЕНИЙ СЕКРЕТАР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БЮРО  РЕГІОНАЛЬНОГО НАУКОВОГО </a:t>
            </a:r>
            <a:r>
              <a:rPr lang="uk-UA" sz="1600" b="1" dirty="0">
                <a:solidFill>
                  <a:schemeClr val="tx1"/>
                </a:solidFill>
              </a:rPr>
              <a:t>ЦЕНТРУ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64841" y="2941017"/>
            <a:ext cx="2425700" cy="3008263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ГОЛОВА ОБЛАСНОГО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НАУКОВОГО ВІДДІЛЕННЯ</a:t>
            </a:r>
            <a:endParaRPr lang="uk-UA" sz="1600" b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ЗАСТУПНИК ГОЛОВИ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УЧЕНИЙ СЕКРЕТАР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БЮРО ОБЛАСНОГО НАУКОВОГО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ВІДДІЛЕННЯ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7789" y="2925142"/>
            <a:ext cx="2663825" cy="3600202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АКАДЕМІК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      </a:t>
            </a:r>
            <a:r>
              <a:rPr lang="uk-UA" sz="1600" b="1" dirty="0" smtClean="0">
                <a:solidFill>
                  <a:schemeClr val="tx1"/>
                </a:solidFill>
              </a:rPr>
              <a:t>СЕКРЕТАР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      НАУКОВОГО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      ФАХОВОГО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      ВІДДІЛЕННЯ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ЗАСТУПНИК АКАДЕМІКА  </a:t>
            </a:r>
            <a:r>
              <a:rPr lang="uk-UA" sz="1600" b="1" dirty="0">
                <a:solidFill>
                  <a:schemeClr val="tx1"/>
                </a:solidFill>
              </a:rPr>
              <a:t>СЕКРЕТАРЯ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tx1"/>
                </a:solidFill>
              </a:rPr>
              <a:t>УЧЕНИЙ </a:t>
            </a:r>
            <a:r>
              <a:rPr lang="uk-UA" sz="1600" b="1" dirty="0" smtClean="0">
                <a:solidFill>
                  <a:schemeClr val="tx1"/>
                </a:solidFill>
              </a:rPr>
              <a:t>СЕКРЕТАР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БЮРО НАУКОВОГО ФАХОВОГО ВІДДІЛЕННЯ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548680"/>
            <a:ext cx="8928992" cy="1800200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Керівні органи наукових фахових відділень, регіональних наукових центрів та обласних  наукових відділень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7513" y="2348880"/>
            <a:ext cx="430285" cy="608012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763688" y="2348880"/>
            <a:ext cx="432048" cy="576262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166666" y="2348880"/>
            <a:ext cx="429670" cy="576262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9096815" cy="637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3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18118" y="2750894"/>
            <a:ext cx="2706688" cy="2070971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ПРЕЗИДІЯ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Голова – Президент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Заступник голови – Перший віце-президент - головний учений секретар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Перші віце-президенти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Віце-президенти</a:t>
            </a:r>
            <a:endParaRPr lang="ru-RU" sz="12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Радники президента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Академіки-секретарі</a:t>
            </a:r>
            <a:endParaRPr lang="en-US" sz="1200" b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Апарат Президії</a:t>
            </a:r>
            <a:endParaRPr lang="ru-RU" sz="12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52988" y="5262542"/>
            <a:ext cx="2554143" cy="1388016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АПАРАТ ПРЕЗИДІЇ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>
                <a:solidFill>
                  <a:schemeClr val="tx1"/>
                </a:solidFill>
              </a:rPr>
              <a:t>К</a:t>
            </a:r>
            <a:r>
              <a:rPr lang="uk-UA" sz="1400" b="1" dirty="0" smtClean="0">
                <a:solidFill>
                  <a:schemeClr val="tx1"/>
                </a:solidFill>
              </a:rPr>
              <a:t>ерівник апарату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Головний бухгалтер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Референт - . . .</a:t>
            </a:r>
            <a:endParaRPr lang="en-US" sz="1400" b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Діловод - . . .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9598" y="2750894"/>
            <a:ext cx="2907138" cy="2044861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БЮРО </a:t>
            </a:r>
            <a:r>
              <a:rPr lang="uk-UA" b="1" dirty="0">
                <a:solidFill>
                  <a:schemeClr val="tx1"/>
                </a:solidFill>
              </a:rPr>
              <a:t>ПРЕЗИДІЇ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Голова – Президент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Заступник голови – Перший віце-президент - головний учений секретар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Перші віце-президенти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Віце-президенти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Апарат Президії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4768" y="342203"/>
            <a:ext cx="2630234" cy="1462459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КОНТРОЛЬНО-РЕВІЗІЙНА </a:t>
            </a:r>
            <a:r>
              <a:rPr lang="uk-UA" sz="1400" b="1" dirty="0">
                <a:solidFill>
                  <a:schemeClr val="tx1"/>
                </a:solidFill>
              </a:rPr>
              <a:t>КОМІСІЯ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b="1" dirty="0" smtClean="0">
                <a:solidFill>
                  <a:schemeClr val="tx1"/>
                </a:solidFill>
              </a:rPr>
              <a:t>ГОЛОВА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b="1" dirty="0" smtClean="0">
                <a:solidFill>
                  <a:schemeClr val="tx1"/>
                </a:solidFill>
              </a:rPr>
              <a:t>ЗАСТУПНИК ГОЛОВИ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329" y="367789"/>
            <a:ext cx="2987675" cy="1411285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1400" b="1" dirty="0">
                <a:solidFill>
                  <a:schemeClr val="tx1"/>
                </a:solidFill>
              </a:rPr>
              <a:t>МАНДАТНА </a:t>
            </a:r>
            <a:r>
              <a:rPr lang="uk-UA" sz="1400" b="1" dirty="0" smtClean="0">
                <a:solidFill>
                  <a:schemeClr val="tx1"/>
                </a:solidFill>
              </a:rPr>
              <a:t>КОМІСІЯ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b="1" dirty="0" smtClean="0">
                <a:solidFill>
                  <a:schemeClr val="tx1"/>
                </a:solidFill>
              </a:rPr>
              <a:t>ГОЛОВА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b="1" dirty="0" smtClean="0">
                <a:solidFill>
                  <a:schemeClr val="tx1"/>
                </a:solidFill>
              </a:rPr>
              <a:t>ЗАСТУПНИК ГОЛОВИ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675188" y="2372523"/>
            <a:ext cx="409624" cy="378371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279346" y="3460800"/>
            <a:ext cx="273642" cy="294704"/>
          </a:xfrm>
          <a:prstGeom prst="right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3054481" y="3466469"/>
            <a:ext cx="355601" cy="297880"/>
          </a:xfrm>
          <a:prstGeom prst="left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60591" y="2692761"/>
            <a:ext cx="2582269" cy="2143176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РАДНИКИ </a:t>
            </a:r>
            <a:r>
              <a:rPr lang="uk-UA" b="1" dirty="0" smtClean="0">
                <a:solidFill>
                  <a:schemeClr val="tx1"/>
                </a:solidFill>
              </a:rPr>
              <a:t>ПРЕЗИДЕНТА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83440" y="5263592"/>
            <a:ext cx="2957223" cy="1394176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 </a:t>
            </a:r>
            <a:r>
              <a:rPr lang="uk-UA" sz="1400" b="1" dirty="0" smtClean="0">
                <a:solidFill>
                  <a:schemeClr val="tx1"/>
                </a:solidFill>
              </a:rPr>
              <a:t>ПЕРШИЙ ВІЦЕ-ПРЕЗИДЕНТ – ГОЛОВНИЙ УЧЕНИЙ СЕКРЕТАР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03612" y="47826"/>
            <a:ext cx="2987195" cy="2324697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ВИЩИЙ КЕРІВНИЙ ОРГАН 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ГО«НАН ВО УКРАЇНИ»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/>
                </a:solidFill>
              </a:rPr>
              <a:t>ЗАГАЛЬНІ ЗВІТНО-ВИБОРЧІ ЗБОРИ (КОНФЕРЕНЦІЯ)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/>
                </a:solidFill>
              </a:rPr>
              <a:t>ЗАГАЛЬНІ ЗВІТНІ ЗБОРИ</a:t>
            </a:r>
          </a:p>
          <a:p>
            <a:r>
              <a:rPr lang="uk-UA" sz="1600" b="1" dirty="0" smtClean="0">
                <a:solidFill>
                  <a:schemeClr val="tx1"/>
                </a:solidFill>
              </a:rPr>
              <a:t>        (КОНФЕРЕНЦІЯ)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8456582">
            <a:off x="2438048" y="4729897"/>
            <a:ext cx="1176432" cy="283247"/>
          </a:xfrm>
          <a:prstGeom prst="right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трелка влево 28"/>
          <p:cNvSpPr/>
          <p:nvPr/>
        </p:nvSpPr>
        <p:spPr>
          <a:xfrm>
            <a:off x="3047003" y="1003694"/>
            <a:ext cx="251395" cy="273971"/>
          </a:xfrm>
          <a:prstGeom prst="left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6296021" y="1016987"/>
            <a:ext cx="208559" cy="260678"/>
          </a:xfrm>
          <a:prstGeom prst="right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5400000">
            <a:off x="3096876" y="5895733"/>
            <a:ext cx="285227" cy="253914"/>
          </a:xfrm>
          <a:prstGeom prst="down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771508" y="4819379"/>
            <a:ext cx="266061" cy="479343"/>
          </a:xfrm>
          <a:prstGeom prst="down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84500" y="1876599"/>
            <a:ext cx="2630234" cy="405856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ГОЛОВА НАГЛЯДОВОЇ РАДИ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6290807" y="1974547"/>
            <a:ext cx="208559" cy="260678"/>
          </a:xfrm>
          <a:prstGeom prst="right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15268" y="5262542"/>
            <a:ext cx="3014258" cy="1388333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 Перший віце-президент із суспільних наук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Перший віце-президент із міжнародної діяльності та роботи з молодими вченими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 rot="18794052">
            <a:off x="6515354" y="4368799"/>
            <a:ext cx="258659" cy="1036878"/>
          </a:xfrm>
          <a:prstGeom prst="downArrow">
            <a:avLst/>
          </a:pr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" y="0"/>
            <a:ext cx="9142860" cy="700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5457" y="309400"/>
            <a:ext cx="8863013" cy="533400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</a:rPr>
              <a:t>ВІЦЕ-ПРЕЗИДЕНТИ </a:t>
            </a:r>
            <a:r>
              <a:rPr lang="uk-UA" sz="2000" b="1" dirty="0" smtClean="0">
                <a:solidFill>
                  <a:schemeClr val="tx1"/>
                </a:solidFill>
              </a:rPr>
              <a:t>НАУКОВИХ ФАХОВИХ ВІДДІЛЕНЬ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55870" y="1275521"/>
            <a:ext cx="2007841" cy="3301440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ТЕХНІЧНИХ НАУК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1</a:t>
            </a:r>
            <a:r>
              <a:rPr lang="uk-UA" sz="1400" b="1" dirty="0">
                <a:solidFill>
                  <a:schemeClr val="tx1"/>
                </a:solidFill>
              </a:rPr>
              <a:t>. </a:t>
            </a:r>
            <a:r>
              <a:rPr lang="uk-UA" sz="1400" b="1" dirty="0" smtClean="0">
                <a:solidFill>
                  <a:schemeClr val="tx1"/>
                </a:solidFill>
              </a:rPr>
              <a:t>Будівництва та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архітектури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2. </a:t>
            </a:r>
            <a:r>
              <a:rPr lang="uk-UA" sz="1400" b="1" dirty="0" smtClean="0">
                <a:solidFill>
                  <a:schemeClr val="tx1"/>
                </a:solidFill>
              </a:rPr>
              <a:t>Військових наук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3. </a:t>
            </a:r>
            <a:r>
              <a:rPr lang="uk-UA" sz="1400" b="1" dirty="0" smtClean="0">
                <a:solidFill>
                  <a:schemeClr val="tx1"/>
                </a:solidFill>
              </a:rPr>
              <a:t>Енергетики та ресурсозбереження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4. </a:t>
            </a:r>
            <a:r>
              <a:rPr lang="uk-UA" sz="1400" b="1" dirty="0" err="1">
                <a:solidFill>
                  <a:schemeClr val="tx1"/>
                </a:solidFill>
              </a:rPr>
              <a:t>Загальнотехнічне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5. </a:t>
            </a:r>
            <a:r>
              <a:rPr lang="uk-UA" sz="1400" b="1" dirty="0" smtClean="0">
                <a:solidFill>
                  <a:schemeClr val="tx1"/>
                </a:solidFill>
              </a:rPr>
              <a:t>Математики та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інформаційних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технологій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6. </a:t>
            </a:r>
            <a:r>
              <a:rPr lang="uk-UA" sz="1400" b="1" dirty="0" smtClean="0">
                <a:solidFill>
                  <a:schemeClr val="tx1"/>
                </a:solidFill>
              </a:rPr>
              <a:t> </a:t>
            </a:r>
            <a:r>
              <a:rPr lang="uk-UA" sz="1400" b="1" dirty="0">
                <a:solidFill>
                  <a:schemeClr val="tx1"/>
                </a:solidFill>
              </a:rPr>
              <a:t>Фізики та</a:t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      астрономії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43513" y="1275521"/>
            <a:ext cx="2214563" cy="2293328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СОЦІАЛЬНО </a:t>
            </a:r>
            <a:r>
              <a:rPr lang="uk-UA" sz="1600" b="1" dirty="0" smtClean="0">
                <a:solidFill>
                  <a:schemeClr val="tx1"/>
                </a:solidFill>
              </a:rPr>
              <a:t>– ГУМАНІТАРНИХ НАУК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1. Загальної педагогіки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2</a:t>
            </a:r>
            <a:r>
              <a:rPr lang="uk-UA" sz="1400" b="1" dirty="0">
                <a:solidFill>
                  <a:schemeClr val="tx1"/>
                </a:solidFill>
              </a:rPr>
              <a:t>. </a:t>
            </a:r>
            <a:r>
              <a:rPr lang="uk-UA" sz="1400" b="1" dirty="0" smtClean="0">
                <a:solidFill>
                  <a:schemeClr val="tx1"/>
                </a:solidFill>
              </a:rPr>
              <a:t>Масових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комунікацій</a:t>
            </a:r>
            <a:endParaRPr lang="uk-UA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3. Філології та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мистецтвознавства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131" y="1279688"/>
            <a:ext cx="1978618" cy="3297273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СУСПІЛЬНИХ НАУК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1. Економіки та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фінансів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2. Історії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3. Історії освіти,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науки </a:t>
            </a:r>
            <a:r>
              <a:rPr lang="uk-UA" sz="1400" b="1" dirty="0">
                <a:solidFill>
                  <a:schemeClr val="tx1"/>
                </a:solidFill>
              </a:rPr>
              <a:t>і техніки</a:t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4. Менеджменту та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бізнесу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5. Права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6. Психології та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соціології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7. Філософії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98220" y="1275521"/>
            <a:ext cx="1995711" cy="5058910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ПРИРОДНИЧИХ </a:t>
            </a:r>
            <a:r>
              <a:rPr lang="uk-UA" sz="1600" b="1" dirty="0" smtClean="0">
                <a:solidFill>
                  <a:schemeClr val="tx1"/>
                </a:solidFill>
              </a:rPr>
              <a:t>НАУК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/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1</a:t>
            </a:r>
            <a:r>
              <a:rPr lang="uk-UA" sz="1400" b="1" dirty="0">
                <a:solidFill>
                  <a:schemeClr val="tx1"/>
                </a:solidFill>
              </a:rPr>
              <a:t>. </a:t>
            </a:r>
            <a:r>
              <a:rPr lang="uk-UA" sz="1400" b="1" dirty="0" smtClean="0">
                <a:solidFill>
                  <a:schemeClr val="tx1"/>
                </a:solidFill>
              </a:rPr>
              <a:t>Аграрне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2. Біології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3. Ветеринарної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медицини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4. Медицини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5. Медичної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косметології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6. </a:t>
            </a:r>
            <a:r>
              <a:rPr lang="uk-UA" sz="1400" b="1" dirty="0" err="1" smtClean="0">
                <a:solidFill>
                  <a:schemeClr val="tx1"/>
                </a:solidFill>
              </a:rPr>
              <a:t>Комлементарної</a:t>
            </a:r>
            <a:r>
              <a:rPr lang="uk-UA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медицини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7. </a:t>
            </a:r>
            <a:r>
              <a:rPr lang="uk-UA" sz="1400" b="1" dirty="0">
                <a:solidFill>
                  <a:schemeClr val="tx1"/>
                </a:solidFill>
              </a:rPr>
              <a:t>Наук про Землю</a:t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 smtClean="0">
                <a:solidFill>
                  <a:schemeClr val="tx1"/>
                </a:solidFill>
              </a:rPr>
              <a:t>8. Проблем 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психічного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здоров’я</a:t>
            </a:r>
            <a:r>
              <a:rPr lang="uk-UA" sz="1400" b="1" dirty="0">
                <a:solidFill>
                  <a:schemeClr val="tx1"/>
                </a:solidFill>
              </a:rPr>
              <a:t/>
            </a:r>
            <a:br>
              <a:rPr lang="uk-UA" sz="1400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9</a:t>
            </a:r>
            <a:r>
              <a:rPr lang="uk-UA" sz="1400" b="1" dirty="0" smtClean="0">
                <a:solidFill>
                  <a:schemeClr val="tx1"/>
                </a:solidFill>
              </a:rPr>
              <a:t>. Хімії, хімічної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технології та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uk-UA" sz="1400" b="1" dirty="0" smtClean="0">
                <a:solidFill>
                  <a:schemeClr val="tx1"/>
                </a:solidFill>
              </a:rPr>
              <a:t>фармації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960436" y="866775"/>
            <a:ext cx="369887" cy="373063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244055" y="842801"/>
            <a:ext cx="369887" cy="397038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454361" y="860074"/>
            <a:ext cx="369887" cy="390336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767638" y="842801"/>
            <a:ext cx="369887" cy="409738"/>
          </a:xfrm>
          <a:prstGeom prst="downArrow">
            <a:avLst/>
          </a:prstGeom>
          <a:solidFill>
            <a:srgbClr val="FFFF00">
              <a:alpha val="45000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3356" y="2494360"/>
            <a:ext cx="1633976" cy="388696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tx1"/>
                </a:solidFill>
              </a:rPr>
              <a:t>ЗАХІДНИЙ</a:t>
            </a:r>
            <a:endParaRPr lang="ru-RU" sz="1400" b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Керівник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Заступник керівника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Учений секретар</a:t>
            </a:r>
            <a:br>
              <a:rPr lang="uk-UA" sz="1200" b="1" dirty="0" smtClean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1</a:t>
            </a:r>
            <a:r>
              <a:rPr lang="uk-UA" sz="1200" b="1" dirty="0" smtClean="0">
                <a:solidFill>
                  <a:schemeClr val="tx1"/>
                </a:solidFill>
              </a:rPr>
              <a:t>. Волинська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2. Закарпатська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3. </a:t>
            </a:r>
            <a:r>
              <a:rPr lang="uk-UA" sz="1200" b="1" dirty="0">
                <a:solidFill>
                  <a:schemeClr val="tx1"/>
                </a:solidFill>
              </a:rPr>
              <a:t>Ів.–</a:t>
            </a:r>
            <a:r>
              <a:rPr lang="uk-UA" sz="1200" b="1" dirty="0" smtClean="0">
                <a:solidFill>
                  <a:schemeClr val="tx1"/>
                </a:solidFill>
              </a:rPr>
              <a:t>Франківська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4</a:t>
            </a:r>
            <a:r>
              <a:rPr lang="uk-UA" sz="1200" b="1" dirty="0" smtClean="0">
                <a:solidFill>
                  <a:schemeClr val="tx1"/>
                </a:solidFill>
              </a:rPr>
              <a:t>. Львівська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5. Рівненська</a:t>
            </a:r>
            <a:endParaRPr lang="ru-RU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6</a:t>
            </a:r>
            <a:r>
              <a:rPr lang="uk-UA" sz="1200" b="1" dirty="0" smtClean="0">
                <a:solidFill>
                  <a:schemeClr val="tx1"/>
                </a:solidFill>
              </a:rPr>
              <a:t>. Тернопільська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7</a:t>
            </a:r>
            <a:r>
              <a:rPr lang="uk-UA" sz="1200" b="1" dirty="0" smtClean="0">
                <a:solidFill>
                  <a:schemeClr val="tx1"/>
                </a:solidFill>
              </a:rPr>
              <a:t>. </a:t>
            </a:r>
            <a:r>
              <a:rPr lang="uk-UA" sz="1200" b="1" dirty="0">
                <a:solidFill>
                  <a:schemeClr val="tx1"/>
                </a:solidFill>
              </a:rPr>
              <a:t>Хмельницька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8</a:t>
            </a:r>
            <a:r>
              <a:rPr lang="uk-UA" sz="1200" b="1" dirty="0" smtClean="0">
                <a:solidFill>
                  <a:schemeClr val="tx1"/>
                </a:solidFill>
              </a:rPr>
              <a:t>. Чернівецька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57998" y="2503362"/>
            <a:ext cx="1800200" cy="3877966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tx1"/>
                </a:solidFill>
              </a:rPr>
              <a:t>ЦЕНТРАЛЬНИЙ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Керівник Заступник керівника</a:t>
            </a:r>
            <a:endParaRPr lang="ru-RU" sz="12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Учений </a:t>
            </a:r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br>
              <a:rPr lang="uk-UA" sz="1200" b="1" dirty="0" smtClean="0">
                <a:solidFill>
                  <a:schemeClr val="tx1"/>
                </a:solidFill>
              </a:rPr>
            </a:br>
            <a:r>
              <a:rPr lang="uk-UA" sz="1200" b="1" dirty="0" smtClean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 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1</a:t>
            </a:r>
            <a:r>
              <a:rPr lang="uk-UA" sz="1200" b="1" dirty="0">
                <a:solidFill>
                  <a:schemeClr val="tx1"/>
                </a:solidFill>
              </a:rPr>
              <a:t>. </a:t>
            </a:r>
            <a:r>
              <a:rPr lang="uk-UA" sz="1200" b="1" dirty="0" smtClean="0">
                <a:solidFill>
                  <a:schemeClr val="tx1"/>
                </a:solidFill>
              </a:rPr>
              <a:t>Вінницька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>2. </a:t>
            </a:r>
            <a:r>
              <a:rPr lang="uk-UA" sz="1200" b="1" dirty="0" smtClean="0">
                <a:solidFill>
                  <a:schemeClr val="tx1"/>
                </a:solidFill>
              </a:rPr>
              <a:t>Дніпропетровська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>3. </a:t>
            </a:r>
            <a:r>
              <a:rPr lang="uk-UA" sz="1200" b="1" dirty="0" smtClean="0">
                <a:solidFill>
                  <a:schemeClr val="tx1"/>
                </a:solidFill>
              </a:rPr>
              <a:t>Кіровоградська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>4. </a:t>
            </a:r>
            <a:r>
              <a:rPr lang="uk-UA" sz="1200" b="1" dirty="0" smtClean="0">
                <a:solidFill>
                  <a:schemeClr val="tx1"/>
                </a:solidFill>
              </a:rPr>
              <a:t>Полтавська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>5. Черкаська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8033" y="2492896"/>
            <a:ext cx="1877604" cy="3888432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tx1"/>
                </a:solidFill>
              </a:rPr>
              <a:t>ПІВНІЧНИЙ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Керівник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Заступник керівника </a:t>
            </a:r>
            <a:endParaRPr lang="ru-RU" sz="12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Учений </a:t>
            </a:r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 </a:t>
            </a:r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endParaRPr lang="uk-UA" sz="12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/>
            </a:r>
            <a:br>
              <a:rPr lang="uk-UA" sz="1200" b="1" dirty="0" smtClean="0">
                <a:solidFill>
                  <a:schemeClr val="tx1"/>
                </a:solidFill>
              </a:rPr>
            </a:br>
            <a:r>
              <a:rPr lang="uk-UA" sz="1200" b="1" dirty="0" smtClean="0">
                <a:solidFill>
                  <a:schemeClr val="tx1"/>
                </a:solidFill>
              </a:rPr>
              <a:t>1. Житомирська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>2. </a:t>
            </a:r>
            <a:r>
              <a:rPr lang="uk-UA" sz="1200" b="1" dirty="0" smtClean="0">
                <a:solidFill>
                  <a:schemeClr val="tx1"/>
                </a:solidFill>
              </a:rPr>
              <a:t>Київська </a:t>
            </a:r>
            <a:r>
              <a:rPr lang="uk-UA" sz="1200" b="1" dirty="0">
                <a:solidFill>
                  <a:schemeClr val="tx1"/>
                </a:solidFill>
              </a:rPr>
              <a:t>та м. </a:t>
            </a:r>
            <a:r>
              <a:rPr lang="uk-UA" sz="1200" b="1" dirty="0" smtClean="0">
                <a:solidFill>
                  <a:schemeClr val="tx1"/>
                </a:solidFill>
              </a:rPr>
              <a:t>Київ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3. Чернігівська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35472" y="2501000"/>
            <a:ext cx="1689534" cy="388032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ПІВДЕННИЙ</a:t>
            </a:r>
            <a:endParaRPr lang="uk-UA" sz="1200" b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Керівник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Заступник керівника</a:t>
            </a:r>
            <a:endParaRPr lang="ru-RU" sz="12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Учений </a:t>
            </a:r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 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/>
            </a:r>
            <a:br>
              <a:rPr lang="uk-UA" sz="1200" b="1" dirty="0" smtClean="0">
                <a:solidFill>
                  <a:schemeClr val="tx1"/>
                </a:solidFill>
              </a:rPr>
            </a:br>
            <a:r>
              <a:rPr lang="uk-UA" sz="1200" b="1" dirty="0" smtClean="0">
                <a:solidFill>
                  <a:schemeClr val="tx1"/>
                </a:solidFill>
              </a:rPr>
              <a:t>1. Запорізька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>2</a:t>
            </a:r>
            <a:r>
              <a:rPr lang="uk-UA" sz="1200" b="1" dirty="0" smtClean="0">
                <a:solidFill>
                  <a:schemeClr val="tx1"/>
                </a:solidFill>
              </a:rPr>
              <a:t>. Миколаївська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3. Одеська</a:t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 smtClean="0">
                <a:solidFill>
                  <a:schemeClr val="tx1"/>
                </a:solidFill>
              </a:rPr>
              <a:t>4. Херсонська</a:t>
            </a: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r>
              <a:rPr lang="uk-UA" sz="1200" b="1" dirty="0">
                <a:solidFill>
                  <a:schemeClr val="tx1"/>
                </a:solidFill>
              </a:rPr>
              <a:t/>
            </a:r>
            <a:br>
              <a:rPr lang="uk-UA" sz="1200" b="1" dirty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35672" y="2494360"/>
            <a:ext cx="1581014" cy="388696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solidFill>
                  <a:schemeClr val="tx1"/>
                </a:solidFill>
              </a:rPr>
              <a:t>СХІДНИЙ</a:t>
            </a:r>
            <a:endParaRPr lang="uk-UA" sz="1200" b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Керівник</a:t>
            </a:r>
            <a:endParaRPr lang="uk-UA" sz="1200" b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Заступник </a:t>
            </a:r>
            <a:r>
              <a:rPr lang="uk-UA" sz="1200" b="1" dirty="0" smtClean="0">
                <a:solidFill>
                  <a:schemeClr val="tx1"/>
                </a:solidFill>
              </a:rPr>
              <a:t>керівника</a:t>
            </a:r>
            <a:endParaRPr lang="ru-RU" sz="1200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200" b="1" dirty="0">
                <a:solidFill>
                  <a:schemeClr val="tx1"/>
                </a:solidFill>
              </a:rPr>
              <a:t>Учений </a:t>
            </a:r>
            <a:r>
              <a:rPr lang="uk-UA" sz="1200" b="1" dirty="0" smtClean="0">
                <a:solidFill>
                  <a:schemeClr val="tx1"/>
                </a:solidFill>
              </a:rPr>
              <a:t>секретар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/>
            </a:r>
            <a:br>
              <a:rPr lang="uk-UA" sz="1200" b="1" dirty="0" smtClean="0">
                <a:solidFill>
                  <a:schemeClr val="tx1"/>
                </a:solidFill>
              </a:rPr>
            </a:br>
            <a:r>
              <a:rPr lang="uk-UA" sz="1200" b="1" dirty="0" smtClean="0">
                <a:solidFill>
                  <a:schemeClr val="tx1"/>
                </a:solidFill>
              </a:rPr>
              <a:t>1. </a:t>
            </a:r>
            <a:r>
              <a:rPr lang="uk-UA" sz="1200" b="1" dirty="0">
                <a:solidFill>
                  <a:schemeClr val="tx1"/>
                </a:solidFill>
              </a:rPr>
              <a:t>Донецька</a:t>
            </a:r>
            <a:endParaRPr lang="ru-RU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2</a:t>
            </a:r>
            <a:r>
              <a:rPr lang="uk-UA" sz="1200" b="1" dirty="0" smtClean="0">
                <a:solidFill>
                  <a:schemeClr val="tx1"/>
                </a:solidFill>
              </a:rPr>
              <a:t>. Луганська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3. Сумська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4</a:t>
            </a:r>
            <a:r>
              <a:rPr lang="uk-UA" sz="1200" b="1" dirty="0" smtClean="0">
                <a:solidFill>
                  <a:schemeClr val="tx1"/>
                </a:solidFill>
              </a:rPr>
              <a:t>. </a:t>
            </a:r>
            <a:r>
              <a:rPr lang="uk-UA" sz="1200" b="1" dirty="0">
                <a:solidFill>
                  <a:schemeClr val="tx1"/>
                </a:solidFill>
              </a:rPr>
              <a:t>Харківська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847543" y="1970991"/>
            <a:ext cx="194339" cy="532572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2571374" y="1970991"/>
            <a:ext cx="207116" cy="545855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flipH="1">
            <a:off x="4431933" y="1970991"/>
            <a:ext cx="224161" cy="521905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flipH="1">
            <a:off x="6420306" y="1970992"/>
            <a:ext cx="240745" cy="521904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148659" y="1959016"/>
            <a:ext cx="213529" cy="545855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5431" y="1222436"/>
            <a:ext cx="7777163" cy="73297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КЕРІВНИКИ РЕГІОНАЛЬНИХ НАУКОВИХ ЦЕНТРІВ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flipH="1">
            <a:off x="4431932" y="332656"/>
            <a:ext cx="356091" cy="720080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03033" y="1660707"/>
            <a:ext cx="7704856" cy="383990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54013" algn="l"/>
              </a:tabLst>
              <a:defRPr/>
            </a:pPr>
            <a:r>
              <a:rPr lang="uk-UA" b="1" dirty="0">
                <a:solidFill>
                  <a:schemeClr val="tx1"/>
                </a:solidFill>
              </a:rPr>
              <a:t>ОБЛАСНІ НАУКОВІ ВІДДІЛЕННЯ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934707" y="2083758"/>
            <a:ext cx="360040" cy="442084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22979" y="2079328"/>
            <a:ext cx="353277" cy="446514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564904"/>
            <a:ext cx="4230470" cy="367240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1.Вінницька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2. Волинська        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3. Дніпропетровська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4. </a:t>
            </a:r>
            <a:r>
              <a:rPr lang="uk-UA" sz="1600" b="1" dirty="0">
                <a:solidFill>
                  <a:schemeClr val="tx1"/>
                </a:solidFill>
              </a:rPr>
              <a:t>Донецька </a:t>
            </a:r>
            <a:r>
              <a:rPr lang="uk-UA" sz="1600" b="1" dirty="0" smtClean="0">
                <a:solidFill>
                  <a:schemeClr val="tx1"/>
                </a:solidFill>
              </a:rPr>
              <a:t>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>
                <a:solidFill>
                  <a:schemeClr val="tx1"/>
                </a:solidFill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</a:rPr>
              <a:t>                                            </a:t>
            </a:r>
            <a:endParaRPr lang="uk-UA" sz="16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5.Луганська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6. Житомирська</a:t>
            </a:r>
            <a:r>
              <a:rPr lang="uk-UA" sz="1400" b="1" dirty="0" smtClean="0">
                <a:solidFill>
                  <a:schemeClr val="tx1"/>
                </a:solidFill>
              </a:rPr>
              <a:t/>
            </a:r>
            <a:br>
              <a:rPr lang="uk-UA" sz="14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7. Закарпатська   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8. Запорізька        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9. Ів. – Франківська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10. Київська        </a:t>
            </a:r>
            <a:r>
              <a:rPr lang="uk-UA" sz="1600" b="1" dirty="0">
                <a:solidFill>
                  <a:schemeClr val="tx1"/>
                </a:solidFill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</a:rPr>
              <a:t> 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11. Кіровоградська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12. Львівська                 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20981" y="2525842"/>
            <a:ext cx="4464462" cy="367240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13. Миколаївська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14. Одеська    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15. Полтавська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16. Рівненська           </a:t>
            </a:r>
            <a:endParaRPr lang="uk-UA" sz="16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95675" algn="l"/>
              </a:tabLst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17. Сумська     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18. Тернопільська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19. Харківська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20. Херсонська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21. Хмельницька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22. Черкаська    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23. Чернівецька        </a:t>
            </a:r>
            <a:br>
              <a:rPr lang="uk-UA" sz="1600" b="1" dirty="0" smtClean="0">
                <a:solidFill>
                  <a:schemeClr val="tx1"/>
                </a:solidFill>
              </a:rPr>
            </a:br>
            <a:r>
              <a:rPr lang="uk-UA" sz="1600" b="1" dirty="0" smtClean="0">
                <a:solidFill>
                  <a:schemeClr val="tx1"/>
                </a:solidFill>
              </a:rPr>
              <a:t>24. Чернігівська  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flipH="1">
            <a:off x="1691680" y="3645024"/>
            <a:ext cx="504056" cy="576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 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340961" y="404664"/>
            <a:ext cx="360040" cy="1008112"/>
          </a:xfrm>
          <a:prstGeom prst="downArrow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222</Words>
  <Application>Microsoft Office PowerPoint</Application>
  <PresentationFormat>Экран (4:3)</PresentationFormat>
  <Paragraphs>133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Lilya</dc:creator>
  <cp:lastModifiedBy>1</cp:lastModifiedBy>
  <cp:revision>220</cp:revision>
  <cp:lastPrinted>2019-04-19T10:40:59Z</cp:lastPrinted>
  <dcterms:modified xsi:type="dcterms:W3CDTF">2019-04-19T10:45:36Z</dcterms:modified>
</cp:coreProperties>
</file>